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0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86489-3468-40C3-9B1F-ABA68A1A1922}" type="datetimeFigureOut">
              <a:rPr lang="pt-PT" smtClean="0"/>
              <a:t>28/07/2021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4BBF1-EBD0-486E-902D-BB7E8DF58E5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9557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Se houver um sistema de </a:t>
            </a:r>
            <a:r>
              <a:rPr lang="pt-PT" dirty="0" err="1"/>
              <a:t>early-warning</a:t>
            </a:r>
            <a:r>
              <a:rPr lang="pt-PT" dirty="0"/>
              <a:t> permite ganhar-se cerca de entre 10 a 20 s dependendo da localização do epicentro, e permite que as pessoas consigam reagir imediatamente (se tiverem conhecimento prévio do que fazer), e abandonar os locais onde se encontram ou abrigarem-se em locais seguros. Estes tipos de equipamentos já se encontram instalados em escolas, hospitais, hotéis e casas em várias regiões, nomeadamente nos E.U.A., México, Chile, entre outros países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E070D-2422-184F-82D3-1D550BE2B8BD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01436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DF2E-5AE6-410A-B517-C5F347173C3E}" type="datetimeFigureOut">
              <a:rPr lang="pt-PT" smtClean="0"/>
              <a:t>28/07/2021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2D3-5669-4851-9B71-77B66CD3B8F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63051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DF2E-5AE6-410A-B517-C5F347173C3E}" type="datetimeFigureOut">
              <a:rPr lang="pt-PT" smtClean="0"/>
              <a:t>28/07/2021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2D3-5669-4851-9B71-77B66CD3B8F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53447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DF2E-5AE6-410A-B517-C5F347173C3E}" type="datetimeFigureOut">
              <a:rPr lang="pt-PT" smtClean="0"/>
              <a:t>28/07/2021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2D3-5669-4851-9B71-77B66CD3B8F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7816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DF2E-5AE6-410A-B517-C5F347173C3E}" type="datetimeFigureOut">
              <a:rPr lang="pt-PT" smtClean="0"/>
              <a:t>28/07/2021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2D3-5669-4851-9B71-77B66CD3B8F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56784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DF2E-5AE6-410A-B517-C5F347173C3E}" type="datetimeFigureOut">
              <a:rPr lang="pt-PT" smtClean="0"/>
              <a:t>28/07/2021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2D3-5669-4851-9B71-77B66CD3B8F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52719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DF2E-5AE6-410A-B517-C5F347173C3E}" type="datetimeFigureOut">
              <a:rPr lang="pt-PT" smtClean="0"/>
              <a:t>28/07/2021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2D3-5669-4851-9B71-77B66CD3B8F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53824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DF2E-5AE6-410A-B517-C5F347173C3E}" type="datetimeFigureOut">
              <a:rPr lang="pt-PT" smtClean="0"/>
              <a:t>28/07/2021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2D3-5669-4851-9B71-77B66CD3B8F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44384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DF2E-5AE6-410A-B517-C5F347173C3E}" type="datetimeFigureOut">
              <a:rPr lang="pt-PT" smtClean="0"/>
              <a:t>28/07/2021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2D3-5669-4851-9B71-77B66CD3B8F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237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DF2E-5AE6-410A-B517-C5F347173C3E}" type="datetimeFigureOut">
              <a:rPr lang="pt-PT" smtClean="0"/>
              <a:t>28/07/2021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2D3-5669-4851-9B71-77B66CD3B8F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4891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DF2E-5AE6-410A-B517-C5F347173C3E}" type="datetimeFigureOut">
              <a:rPr lang="pt-PT" smtClean="0"/>
              <a:t>28/07/2021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2D3-5669-4851-9B71-77B66CD3B8F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2513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DF2E-5AE6-410A-B517-C5F347173C3E}" type="datetimeFigureOut">
              <a:rPr lang="pt-PT" smtClean="0"/>
              <a:t>28/07/2021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2D3-5669-4851-9B71-77B66CD3B8F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5424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2DF2E-5AE6-410A-B517-C5F347173C3E}" type="datetimeFigureOut">
              <a:rPr lang="pt-PT" smtClean="0"/>
              <a:t>28/07/2021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9D2D3-5669-4851-9B71-77B66CD3B8F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19761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994758" y="2140434"/>
            <a:ext cx="1524000" cy="686947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bg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24527" y="503281"/>
            <a:ext cx="6808532" cy="5498742"/>
            <a:chOff x="1116268" y="459606"/>
            <a:chExt cx="7106981" cy="5712236"/>
          </a:xfrm>
        </p:grpSpPr>
        <p:pic>
          <p:nvPicPr>
            <p:cNvPr id="1026" name="Picture 2" descr="ShakeAlert Earthquake Early Warning Basics. During an earthquake, a rupturing fault sends out different types of waves. The fast-moving P-wave is first to arrive, followed by the slower S-wave and later-arriving surface waves. Sensors detect the P-wave and immediately transmit data to a ShakeAlert processing center where the location, size, and estimated shaking of the quake are determined. If the earthquake fits the right profile a ShakeAlert Message is issued by the USGS. It is then picked up by delivery partners that could be used to produce an alert to notify people to take a protective action such as Drop, Cover, and Hold On and/or trigger an automated action such as slowing a train.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6268" y="459606"/>
              <a:ext cx="7106981" cy="57122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6540500" y="2411853"/>
              <a:ext cx="1524000" cy="712347"/>
            </a:xfrm>
            <a:prstGeom prst="rect">
              <a:avLst/>
            </a:prstGeom>
            <a:solidFill>
              <a:schemeClr val="bg1"/>
            </a:solidFill>
            <a:ln w="12700" cap="flat">
              <a:solidFill>
                <a:schemeClr val="bg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457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t-PT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346558" y="5392781"/>
            <a:ext cx="801821" cy="30777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PT" sz="1400" b="1" i="0" u="none" strike="noStrike" cap="none" spc="0" normalizeH="0" baseline="0" dirty="0">
                <a:ln>
                  <a:noFill/>
                </a:ln>
                <a:solidFill>
                  <a:srgbClr val="008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Epicentro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47966" y="5752650"/>
            <a:ext cx="698266" cy="33855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PT" sz="1600" b="1" i="0" u="none" strike="noStrike" cap="none" spc="0" normalizeH="0" baseline="0" dirty="0">
                <a:ln>
                  <a:noFill/>
                </a:ln>
                <a:solidFill>
                  <a:srgbClr val="008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Onda 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8888" y="2388913"/>
            <a:ext cx="1755507" cy="584773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PT" sz="1600" b="1" i="0" u="none" strike="noStrike" cap="none" spc="0" normalizeH="0" baseline="0" dirty="0">
                <a:ln>
                  <a:noFill/>
                </a:ln>
                <a:solidFill>
                  <a:srgbClr val="008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1ª onda registada</a:t>
            </a:r>
          </a:p>
          <a:p>
            <a: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PT" sz="1600" b="1" i="0" u="none" strike="noStrike" cap="none" spc="0" normalizeH="0" baseline="0" dirty="0">
                <a:ln>
                  <a:noFill/>
                </a:ln>
                <a:solidFill>
                  <a:srgbClr val="008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(Onda P)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9737" y="3037630"/>
            <a:ext cx="486541" cy="30777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PT" sz="1400" b="1" dirty="0">
                <a:solidFill>
                  <a:srgbClr val="008000"/>
                </a:solidFill>
                <a:sym typeface="Calibri"/>
              </a:rPr>
              <a:t>Falha</a:t>
            </a:r>
            <a:endParaRPr kumimoji="0" lang="pt-PT" sz="1400" b="1" i="0" u="none" strike="noStrike" cap="none" spc="0" normalizeH="0" baseline="0" dirty="0">
              <a:ln>
                <a:noFill/>
              </a:ln>
              <a:solidFill>
                <a:srgbClr val="008000"/>
              </a:solidFill>
              <a:effectLst/>
              <a:uFillTx/>
              <a:sym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90966" y="4028625"/>
            <a:ext cx="706025" cy="292386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PT" sz="1300" b="1" dirty="0">
                <a:solidFill>
                  <a:srgbClr val="008000"/>
                </a:solidFill>
                <a:sym typeface="Calibri"/>
              </a:rPr>
              <a:t>Sensores</a:t>
            </a:r>
            <a:endParaRPr kumimoji="0" lang="pt-PT" sz="1300" b="1" i="0" u="none" strike="noStrike" cap="none" spc="0" normalizeH="0" baseline="0" dirty="0">
              <a:ln>
                <a:noFill/>
              </a:ln>
              <a:solidFill>
                <a:srgbClr val="008000"/>
              </a:solidFill>
              <a:effectLst/>
              <a:uFillTx/>
              <a:sym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64508" y="3897356"/>
            <a:ext cx="2216468" cy="423655"/>
          </a:xfrm>
          <a:prstGeom prst="rect">
            <a:avLst/>
          </a:prstGeom>
          <a:solidFill>
            <a:schemeClr val="bg1"/>
          </a:solidFill>
          <a:ln w="12700" cap="flat">
            <a:solidFill>
              <a:schemeClr val="bg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29135" y="3561097"/>
            <a:ext cx="1087823" cy="646329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PT" sz="1200" b="1" i="0" u="none" strike="noStrike" cap="none" spc="0" normalizeH="0" baseline="0" dirty="0">
                <a:ln>
                  <a:noFill/>
                </a:ln>
                <a:solidFill>
                  <a:srgbClr val="008000"/>
                </a:solidFill>
                <a:effectLst/>
                <a:uFillTx/>
                <a:sym typeface="Calibri"/>
              </a:rPr>
              <a:t>Centro de processamento  dados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6550383" y="3821156"/>
            <a:ext cx="523875" cy="619125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4" name="TextBox 23"/>
          <p:cNvSpPr txBox="1"/>
          <p:nvPr/>
        </p:nvSpPr>
        <p:spPr>
          <a:xfrm>
            <a:off x="1137671" y="978207"/>
            <a:ext cx="1649826" cy="147732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PT" sz="9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sym typeface="Calibri"/>
              </a:rPr>
              <a:t>Durante um sismo, a  rotura da falha, envia diferentes tipos de ondas sísmicas.</a:t>
            </a:r>
          </a:p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PT" sz="900" dirty="0">
                <a:solidFill>
                  <a:srgbClr val="000000"/>
                </a:solidFill>
                <a:latin typeface="+mj-lt"/>
                <a:sym typeface="Calibri"/>
              </a:rPr>
              <a:t>As primeiras a chegar às estações sísmicas são as ondas P (v=5-8 km/s), seguidas das mais lentas e destrutivas, ondas S (v=4 km/s).  Depois surgem as ondas superficiais (L e R). </a:t>
            </a:r>
            <a:endParaRPr kumimoji="0" lang="pt-PT" sz="9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sym typeface="Calibri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88282" y="970513"/>
            <a:ext cx="2067616" cy="1200327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PT" sz="9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sym typeface="Calibri"/>
              </a:rPr>
              <a:t>As estações detetam as ondas</a:t>
            </a:r>
            <a:r>
              <a:rPr kumimoji="0" lang="pt-PT" sz="900" b="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sym typeface="Calibri"/>
              </a:rPr>
              <a:t> P, transmitem os dados para o centro de processamento, onde são estimados a localização e a magnitude</a:t>
            </a:r>
            <a:r>
              <a:rPr lang="pt-PT" sz="900" dirty="0">
                <a:solidFill>
                  <a:srgbClr val="000000"/>
                </a:solidFill>
                <a:latin typeface="+mj-lt"/>
                <a:sym typeface="Calibri"/>
              </a:rPr>
              <a:t> do sismo.</a:t>
            </a:r>
          </a:p>
          <a:p>
            <a:pPr defTabSz="457200" hangingPunct="0"/>
            <a:r>
              <a:rPr lang="pt-PT" sz="900" dirty="0">
                <a:solidFill>
                  <a:srgbClr val="000000"/>
                </a:solidFill>
                <a:latin typeface="+mj-lt"/>
                <a:sym typeface="Calibri"/>
              </a:rPr>
              <a:t>Uma estimativa da intensidade, é enviada, para as áreas longe do epicentro, segundos a minutos antes da chegada das ondas S (destrutivas). </a:t>
            </a:r>
            <a:endParaRPr kumimoji="0" lang="pt-PT" sz="9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sym typeface="Calibri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624498" y="978235"/>
            <a:ext cx="1889443" cy="1338826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defTabSz="457200" hangingPunct="0"/>
            <a:r>
              <a:rPr kumimoji="0" lang="pt-PT" sz="9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sym typeface="Calibri"/>
              </a:rPr>
              <a:t>Mensagens de alerta são enviadas (telemóvel, sirenes</a:t>
            </a:r>
            <a:r>
              <a:rPr kumimoji="0" lang="pt-PT" sz="900" b="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sym typeface="Calibri"/>
              </a:rPr>
              <a:t> ou outros meios),</a:t>
            </a:r>
            <a:r>
              <a:rPr lang="pt-PT" sz="900" dirty="0">
                <a:latin typeface="+mj-lt"/>
              </a:rPr>
              <a:t> dando às pessoas tempo para tomar medidas de proteção como  Baixar, Proteger e Aguardar ou para se afastar de áreas perigosas.</a:t>
            </a:r>
          </a:p>
          <a:p>
            <a:pPr defTabSz="457200" hangingPunct="0"/>
            <a:endParaRPr lang="pt-PT" sz="900" dirty="0">
              <a:latin typeface="+mj-lt"/>
            </a:endParaRPr>
          </a:p>
          <a:p>
            <a:pPr defTabSz="457200" hangingPunct="0"/>
            <a:endParaRPr kumimoji="0" lang="pt-PT" sz="9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sym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0975" y="2050869"/>
            <a:ext cx="1714499" cy="1553023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303821" y="358273"/>
            <a:ext cx="7111688" cy="523218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PT" sz="2800" b="1" dirty="0">
                <a:solidFill>
                  <a:srgbClr val="008000"/>
                </a:solidFill>
                <a:latin typeface="+mj-lt"/>
                <a:sym typeface="Calibri"/>
              </a:rPr>
              <a:t>Sistemas de Alerta Precoce</a:t>
            </a:r>
            <a:endParaRPr kumimoji="0" lang="pt-PT" sz="2800" b="1" i="0" u="none" strike="noStrike" cap="none" spc="0" normalizeH="0" baseline="0" dirty="0">
              <a:ln>
                <a:noFill/>
              </a:ln>
              <a:solidFill>
                <a:srgbClr val="008000"/>
              </a:solidFill>
              <a:effectLst/>
              <a:uFillTx/>
              <a:latin typeface="+mj-lt"/>
              <a:sym typeface="Calibri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7884109" y="312097"/>
            <a:ext cx="4563884" cy="6239106"/>
            <a:chOff x="8328251" y="481916"/>
            <a:chExt cx="4563884" cy="6239106"/>
          </a:xfrm>
        </p:grpSpPr>
        <p:sp>
          <p:nvSpPr>
            <p:cNvPr id="35" name="Rectangle 34"/>
            <p:cNvSpPr/>
            <p:nvPr/>
          </p:nvSpPr>
          <p:spPr>
            <a:xfrm>
              <a:off x="9835269" y="2908038"/>
              <a:ext cx="3056865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PT" sz="1200" dirty="0"/>
                <a:t>Paragem automática de comboios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9835270" y="4001814"/>
              <a:ext cx="305686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PT" sz="1200" dirty="0"/>
                <a:t>Abertura automática das portas </a:t>
              </a:r>
            </a:p>
            <a:p>
              <a:r>
                <a:rPr lang="pt-PT" sz="1200" dirty="0"/>
                <a:t>do elevador no andar mais próximo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9782544" y="5100935"/>
              <a:ext cx="305686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PT" sz="1200" dirty="0"/>
                <a:t>Abertura automática das portas </a:t>
              </a:r>
            </a:p>
            <a:p>
              <a:r>
                <a:rPr lang="pt-PT" sz="1200" dirty="0"/>
                <a:t>dos quartéis de bombeiros </a:t>
              </a: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8328251" y="481916"/>
              <a:ext cx="3879335" cy="6239106"/>
              <a:chOff x="8338066" y="481916"/>
              <a:chExt cx="3879335" cy="6239106"/>
            </a:xfrm>
          </p:grpSpPr>
          <p:pic>
            <p:nvPicPr>
              <p:cNvPr id="4" name="Picture 3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610803" y="1253381"/>
                <a:ext cx="3015843" cy="903871"/>
              </a:xfrm>
              <a:prstGeom prst="rect">
                <a:avLst/>
              </a:prstGeom>
            </p:spPr>
          </p:pic>
          <p:sp>
            <p:nvSpPr>
              <p:cNvPr id="23" name="TextBox 22"/>
              <p:cNvSpPr txBox="1"/>
              <p:nvPr/>
            </p:nvSpPr>
            <p:spPr>
              <a:xfrm>
                <a:off x="8499475" y="636029"/>
                <a:ext cx="3238500" cy="584773"/>
              </a:xfrm>
              <a:prstGeom prst="rect">
                <a:avLst/>
              </a:prstGeom>
              <a:solidFill>
                <a:schemeClr val="bg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indent="0" algn="ctr" defTabSz="4572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t-PT" sz="1600" b="1" i="0" u="none" strike="noStrike" cap="none" spc="0" normalizeH="0" baseline="0" dirty="0">
                    <a:ln>
                      <a:noFill/>
                    </a:ln>
                    <a:solidFill>
                      <a:srgbClr val="008000"/>
                    </a:solidFill>
                    <a:effectLst/>
                    <a:uFillTx/>
                    <a:latin typeface="+mj-lt"/>
                    <a:sym typeface="Calibri"/>
                  </a:rPr>
                  <a:t>O que podemos </a:t>
                </a:r>
                <a:r>
                  <a:rPr lang="pt-PT" sz="1600" b="1" dirty="0">
                    <a:solidFill>
                      <a:srgbClr val="008000"/>
                    </a:solidFill>
                    <a:latin typeface="+mj-lt"/>
                    <a:sym typeface="Calibri"/>
                  </a:rPr>
                  <a:t>fazer com o </a:t>
                </a:r>
                <a:r>
                  <a:rPr kumimoji="0" lang="pt-PT" sz="1600" b="1" i="0" u="none" strike="noStrike" cap="none" spc="0" normalizeH="0" baseline="0" dirty="0">
                    <a:ln>
                      <a:noFill/>
                    </a:ln>
                    <a:solidFill>
                      <a:srgbClr val="008000"/>
                    </a:solidFill>
                    <a:effectLst/>
                    <a:uFillTx/>
                    <a:latin typeface="+mj-lt"/>
                    <a:sym typeface="Calibri"/>
                  </a:rPr>
                  <a:t>Alerta </a:t>
                </a:r>
                <a:r>
                  <a:rPr lang="pt-PT" sz="1600" b="1" dirty="0">
                    <a:solidFill>
                      <a:srgbClr val="008000"/>
                    </a:solidFill>
                    <a:latin typeface="+mj-lt"/>
                    <a:sym typeface="Calibri"/>
                  </a:rPr>
                  <a:t>Precoce?</a:t>
                </a:r>
                <a:endParaRPr kumimoji="0" lang="pt-PT" sz="1600" b="1" i="0" u="none" strike="noStrike" cap="none" spc="0" normalizeH="0" baseline="0" dirty="0">
                  <a:ln>
                    <a:noFill/>
                  </a:ln>
                  <a:solidFill>
                    <a:srgbClr val="008000"/>
                  </a:solidFill>
                  <a:effectLst/>
                  <a:uFillTx/>
                  <a:latin typeface="+mj-lt"/>
                  <a:sym typeface="Calibri"/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8656263" y="2218449"/>
                <a:ext cx="3056865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sz="1200" dirty="0"/>
                  <a:t>Baixar, Proteger e Aguardar</a:t>
                </a:r>
              </a:p>
            </p:txBody>
          </p:sp>
          <p:cxnSp>
            <p:nvCxnSpPr>
              <p:cNvPr id="29" name="Straight Connector 28"/>
              <p:cNvCxnSpPr/>
              <p:nvPr/>
            </p:nvCxnSpPr>
            <p:spPr>
              <a:xfrm>
                <a:off x="8338066" y="481916"/>
                <a:ext cx="37070" cy="5551766"/>
              </a:xfrm>
              <a:prstGeom prst="line">
                <a:avLst/>
              </a:prstGeom>
              <a:noFill/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pic>
            <p:nvPicPr>
              <p:cNvPr id="1028" name="Picture 4" descr="Technical partners may use ShakeAlert Messages to slow trains."/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8802" b="19880"/>
              <a:stretch/>
            </p:blipFill>
            <p:spPr bwMode="auto">
              <a:xfrm>
                <a:off x="8610803" y="2693773"/>
                <a:ext cx="1330007" cy="8155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0" name="Picture 6" descr="Technical partners may use ShakeAlert Messages to open elevator doors at the nearest floor.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32840" y="3615223"/>
                <a:ext cx="1166441" cy="116644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2" name="Picture 8" descr="Technical partners may use ShakeAlert Messages to open firehouse doors automatically."/>
              <p:cNvPicPr>
                <a:picLocks noChangeAspect="1" noChangeArrowheads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3752" b="10941"/>
              <a:stretch/>
            </p:blipFill>
            <p:spPr bwMode="auto">
              <a:xfrm>
                <a:off x="8656263" y="4828975"/>
                <a:ext cx="1214222" cy="914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6" name="Picture 12" descr="Technical partners may use ShakeAlert Messages to throttle valves at municipal water systems.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843736" y="5764866"/>
                <a:ext cx="956156" cy="9561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9" name="Rectangle 38"/>
              <p:cNvSpPr/>
              <p:nvPr/>
            </p:nvSpPr>
            <p:spPr>
              <a:xfrm>
                <a:off x="9817759" y="5969223"/>
                <a:ext cx="2399642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sz="1200" dirty="0"/>
                  <a:t>Fecho automático das válvulas de </a:t>
                </a:r>
              </a:p>
              <a:p>
                <a:r>
                  <a:rPr lang="pt-PT" sz="1200" dirty="0"/>
                  <a:t>segurança do gás, água a nível municipal </a:t>
                </a:r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484596" y="6180321"/>
            <a:ext cx="7410943" cy="646331"/>
          </a:xfrm>
          <a:prstGeom prst="rect">
            <a:avLst/>
          </a:prstGeom>
          <a:solidFill>
            <a:schemeClr val="bg1"/>
          </a:solidFill>
          <a:ln>
            <a:solidFill>
              <a:srgbClr val="FDF1DF"/>
            </a:solidFill>
          </a:ln>
        </p:spPr>
        <p:txBody>
          <a:bodyPr wrap="square">
            <a:spAutoFit/>
          </a:bodyPr>
          <a:lstStyle/>
          <a:p>
            <a:r>
              <a:rPr lang="pt-PT" dirty="0"/>
              <a:t>Dependendo da localização do epicentro, é possível enviar sistemas de alerta.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97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309</Words>
  <Application>Microsoft Office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Sousa Oliveira</dc:creator>
  <cp:lastModifiedBy>Sousa Oliveira</cp:lastModifiedBy>
  <cp:revision>1</cp:revision>
  <dcterms:created xsi:type="dcterms:W3CDTF">2021-07-28T17:05:52Z</dcterms:created>
  <dcterms:modified xsi:type="dcterms:W3CDTF">2021-07-28T17:07:02Z</dcterms:modified>
</cp:coreProperties>
</file>